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6" r:id="rId3"/>
    <p:sldId id="259" r:id="rId4"/>
    <p:sldId id="258" r:id="rId5"/>
    <p:sldId id="261" r:id="rId6"/>
    <p:sldId id="260" r:id="rId7"/>
    <p:sldId id="264" r:id="rId8"/>
    <p:sldId id="265" r:id="rId9"/>
    <p:sldId id="269" r:id="rId10"/>
    <p:sldId id="268" r:id="rId11"/>
    <p:sldId id="275" r:id="rId12"/>
    <p:sldId id="267" r:id="rId13"/>
    <p:sldId id="271" r:id="rId14"/>
    <p:sldId id="273" r:id="rId15"/>
    <p:sldId id="278" r:id="rId16"/>
    <p:sldId id="279" r:id="rId17"/>
    <p:sldId id="280" r:id="rId18"/>
    <p:sldId id="281" r:id="rId19"/>
    <p:sldId id="282" r:id="rId20"/>
    <p:sldId id="274" r:id="rId21"/>
    <p:sldId id="277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7D35-FFAF-4C4A-A1D9-0D19BA813D37}" type="datetimeFigureOut">
              <a:rPr lang="en-US" smtClean="0"/>
              <a:t>1/28/2021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EDBFB-F195-42B4-A112-E4A4772AB15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7122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7D35-FFAF-4C4A-A1D9-0D19BA813D37}" type="datetimeFigureOut">
              <a:rPr lang="en-US" smtClean="0"/>
              <a:t>1/28/2021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EDBFB-F195-42B4-A112-E4A4772AB15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86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7D35-FFAF-4C4A-A1D9-0D19BA813D37}" type="datetimeFigureOut">
              <a:rPr lang="en-US" smtClean="0"/>
              <a:t>1/28/2021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EDBFB-F195-42B4-A112-E4A4772AB15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71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7D35-FFAF-4C4A-A1D9-0D19BA813D37}" type="datetimeFigureOut">
              <a:rPr lang="en-US" smtClean="0"/>
              <a:t>1/28/2021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EDBFB-F195-42B4-A112-E4A4772AB15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874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7D35-FFAF-4C4A-A1D9-0D19BA813D37}" type="datetimeFigureOut">
              <a:rPr lang="en-US" smtClean="0"/>
              <a:t>1/28/2021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EDBFB-F195-42B4-A112-E4A4772AB15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8001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7D35-FFAF-4C4A-A1D9-0D19BA813D37}" type="datetimeFigureOut">
              <a:rPr lang="en-US" smtClean="0"/>
              <a:t>1/28/2021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EDBFB-F195-42B4-A112-E4A4772AB15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576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7D35-FFAF-4C4A-A1D9-0D19BA813D37}" type="datetimeFigureOut">
              <a:rPr lang="en-US" smtClean="0"/>
              <a:t>1/28/2021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EDBFB-F195-42B4-A112-E4A4772AB15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313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7D35-FFAF-4C4A-A1D9-0D19BA813D37}" type="datetimeFigureOut">
              <a:rPr lang="en-US" smtClean="0"/>
              <a:t>1/28/2021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EDBFB-F195-42B4-A112-E4A4772AB15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996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7D35-FFAF-4C4A-A1D9-0D19BA813D37}" type="datetimeFigureOut">
              <a:rPr lang="en-US" smtClean="0"/>
              <a:t>1/28/2021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EDBFB-F195-42B4-A112-E4A4772AB15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611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9BF47D35-FFAF-4C4A-A1D9-0D19BA813D37}" type="datetimeFigureOut">
              <a:rPr lang="en-US" smtClean="0"/>
              <a:t>1/28/2021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B6EDBFB-F195-42B4-A112-E4A4772AB15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512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7D35-FFAF-4C4A-A1D9-0D19BA813D37}" type="datetimeFigureOut">
              <a:rPr lang="en-US" smtClean="0"/>
              <a:t>1/28/2021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EDBFB-F195-42B4-A112-E4A4772AB15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555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BF47D35-FFAF-4C4A-A1D9-0D19BA813D37}" type="datetimeFigureOut">
              <a:rPr lang="en-US" smtClean="0"/>
              <a:t>1/28/2021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3B6EDBFB-F195-42B4-A112-E4A4772AB15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4927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mailto:llibby2@une.edu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3341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81747" y="3238577"/>
            <a:ext cx="92136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latin typeface="Impact" panose="020B0806030902050204" pitchFamily="34" charset="0"/>
              </a:rPr>
              <a:t>WINNING THE “</a:t>
            </a:r>
            <a:r>
              <a:rPr lang="en-US" sz="7200" dirty="0" smtClean="0">
                <a:solidFill>
                  <a:srgbClr val="0070C0"/>
                </a:solidFill>
                <a:latin typeface="Impact" panose="020B0806030902050204" pitchFamily="34" charset="0"/>
              </a:rPr>
              <a:t>WEIGHT</a:t>
            </a:r>
            <a:r>
              <a:rPr lang="en-US" sz="7200" dirty="0" smtClean="0">
                <a:latin typeface="Impact" panose="020B0806030902050204" pitchFamily="34" charset="0"/>
              </a:rPr>
              <a:t>”</a:t>
            </a:r>
          </a:p>
          <a:p>
            <a:pPr algn="ctr"/>
            <a:r>
              <a:rPr lang="en-US" sz="4400" dirty="0" smtClean="0">
                <a:latin typeface="Impact" panose="020B0806030902050204" pitchFamily="34" charset="0"/>
              </a:rPr>
              <a:t>STRENGTH TRAINING TO INCREASE PERFORMANCE &amp; REDUCE INJURY AT HOME</a:t>
            </a:r>
            <a:endParaRPr lang="en-US" sz="4400" dirty="0">
              <a:latin typeface="Impact" panose="020B080603090205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5394" y="6424716"/>
            <a:ext cx="107812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Impact" panose="020B0806030902050204" pitchFamily="34" charset="0"/>
              </a:rPr>
              <a:t>Lyndie Kelley, RSCC, CSCS*D, NSCA-CPT, FMS-C, USA-W L1 – Coordinator of Strength &amp; Conditioning </a:t>
            </a:r>
            <a:endParaRPr lang="en-US" sz="2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93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729" y="115286"/>
            <a:ext cx="119789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latin typeface="Impact" panose="020B0806030902050204" pitchFamily="34" charset="0"/>
              </a:rPr>
              <a:t>DO SIMPLE THINGS SAVAGELY WELL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7659" y="2059709"/>
            <a:ext cx="4294341" cy="42671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2164" y="1375610"/>
            <a:ext cx="7292340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</a:rPr>
              <a:t>Getting started with strength training can be daunting, but with the right tools and right mindset, it can be simple</a:t>
            </a:r>
            <a:r>
              <a:rPr lang="en-US" sz="2800" b="1" dirty="0">
                <a:solidFill>
                  <a:srgbClr val="0070C0"/>
                </a:solidFill>
              </a:rPr>
              <a:t>!</a:t>
            </a:r>
            <a:endParaRPr lang="en-US" sz="1000" b="1" dirty="0">
              <a:solidFill>
                <a:srgbClr val="0070C0"/>
              </a:solidFill>
            </a:endParaRPr>
          </a:p>
          <a:p>
            <a:pPr algn="ctr"/>
            <a:endParaRPr lang="en-US" sz="1000" dirty="0" smtClean="0"/>
          </a:p>
          <a:p>
            <a:pPr marL="457200" indent="-457200">
              <a:lnSpc>
                <a:spcPct val="150000"/>
              </a:lnSpc>
              <a:buBlip>
                <a:blip r:embed="rId3"/>
              </a:buBlip>
            </a:pPr>
            <a:r>
              <a:rPr lang="en-US" sz="2400" dirty="0" smtClean="0"/>
              <a:t>Dedicate 30-45 minutes for 2-3 x/wk</a:t>
            </a:r>
          </a:p>
          <a:p>
            <a:pPr marL="457200" indent="-457200">
              <a:lnSpc>
                <a:spcPct val="150000"/>
              </a:lnSpc>
              <a:buBlip>
                <a:blip r:embed="rId3"/>
              </a:buBlip>
            </a:pPr>
            <a:r>
              <a:rPr lang="en-US" sz="2400" dirty="0" smtClean="0"/>
              <a:t>See every day objects as equipment</a:t>
            </a:r>
          </a:p>
          <a:p>
            <a:pPr marL="457200" indent="-457200">
              <a:lnSpc>
                <a:spcPct val="150000"/>
              </a:lnSpc>
              <a:buBlip>
                <a:blip r:embed="rId3"/>
              </a:buBlip>
            </a:pPr>
            <a:r>
              <a:rPr lang="en-US" sz="2400" dirty="0" smtClean="0"/>
              <a:t>Train your whole body – not segments</a:t>
            </a:r>
          </a:p>
          <a:p>
            <a:pPr marL="457200" indent="-457200">
              <a:lnSpc>
                <a:spcPct val="150000"/>
              </a:lnSpc>
              <a:buBlip>
                <a:blip r:embed="rId3"/>
              </a:buBlip>
            </a:pPr>
            <a:r>
              <a:rPr lang="en-US" sz="2400" dirty="0" smtClean="0"/>
              <a:t>Attack NEEDS before WANTS - Assessment</a:t>
            </a:r>
          </a:p>
          <a:p>
            <a:pPr marL="457200" indent="-457200">
              <a:lnSpc>
                <a:spcPct val="150000"/>
              </a:lnSpc>
              <a:buBlip>
                <a:blip r:embed="rId3"/>
              </a:buBlip>
            </a:pPr>
            <a:r>
              <a:rPr lang="en-US" sz="2400" dirty="0" smtClean="0"/>
              <a:t>Be consistent with a program</a:t>
            </a:r>
          </a:p>
          <a:p>
            <a:pPr marL="457200" indent="-457200">
              <a:lnSpc>
                <a:spcPct val="150000"/>
              </a:lnSpc>
              <a:buBlip>
                <a:blip r:embed="rId3"/>
              </a:buBlip>
            </a:pPr>
            <a:r>
              <a:rPr lang="en-US" sz="2400" dirty="0" smtClean="0"/>
              <a:t>Never underestimate SIMPLICITY </a:t>
            </a:r>
          </a:p>
        </p:txBody>
      </p:sp>
    </p:spTree>
    <p:extLst>
      <p:ext uri="{BB962C8B-B14F-4D97-AF65-F5344CB8AC3E}">
        <p14:creationId xmlns:p14="http://schemas.microsoft.com/office/powerpoint/2010/main" val="204870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729" y="115286"/>
            <a:ext cx="119789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latin typeface="Impact" panose="020B0806030902050204" pitchFamily="34" charset="0"/>
              </a:rPr>
              <a:t>KNOW YOUR BODY!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9580" y="1223282"/>
            <a:ext cx="114134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These quick, self-assessments can provide you with valuable insight to your mobility/strength needs to improve your performance and </a:t>
            </a:r>
          </a:p>
          <a:p>
            <a:pPr algn="ctr"/>
            <a:r>
              <a:rPr lang="en-US" sz="2800" dirty="0" smtClean="0"/>
              <a:t>reduce the risk of injury!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4"/>
          <a:stretch/>
        </p:blipFill>
        <p:spPr>
          <a:xfrm>
            <a:off x="0" y="2961642"/>
            <a:ext cx="4158071" cy="30305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8"/>
          <a:stretch/>
        </p:blipFill>
        <p:spPr>
          <a:xfrm>
            <a:off x="4048423" y="2961643"/>
            <a:ext cx="3915759" cy="31046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1" t="7492" r="7807"/>
          <a:stretch/>
        </p:blipFill>
        <p:spPr>
          <a:xfrm>
            <a:off x="8206494" y="2961642"/>
            <a:ext cx="3474720" cy="303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83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2870" y="151145"/>
            <a:ext cx="119789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latin typeface="Impact" panose="020B0806030902050204" pitchFamily="34" charset="0"/>
              </a:rPr>
              <a:t>CONTROLLING THE CONTROLLABLES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" y="1458448"/>
            <a:ext cx="4274820" cy="44624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53065" y="1365874"/>
            <a:ext cx="7292340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Competitive sport creates tremendous forces that our musculoskeletal system must CONTROL. </a:t>
            </a:r>
          </a:p>
          <a:p>
            <a:pPr algn="ctr"/>
            <a:r>
              <a:rPr lang="en-US" sz="2800" dirty="0" smtClean="0"/>
              <a:t>Building strength can help you better withstand the ground-reaction forces experienced during training and racing…</a:t>
            </a:r>
          </a:p>
          <a:p>
            <a:pPr algn="ctr"/>
            <a:endParaRPr lang="en-US" sz="1000" dirty="0" smtClean="0"/>
          </a:p>
          <a:p>
            <a:pPr algn="ctr"/>
            <a:endParaRPr lang="en-US" sz="1000" dirty="0"/>
          </a:p>
          <a:p>
            <a:pPr algn="ctr"/>
            <a:endParaRPr lang="en-US" sz="1000" dirty="0" smtClean="0"/>
          </a:p>
          <a:p>
            <a:pPr marL="457200" indent="-457200">
              <a:lnSpc>
                <a:spcPct val="150000"/>
              </a:lnSpc>
              <a:buBlip>
                <a:blip r:embed="rId3"/>
              </a:buBlip>
            </a:pPr>
            <a:r>
              <a:rPr lang="en-US" sz="2400" dirty="0" smtClean="0"/>
              <a:t>Move MINDFULLY through phases of lifts</a:t>
            </a:r>
          </a:p>
          <a:p>
            <a:pPr marL="457200" indent="-457200">
              <a:lnSpc>
                <a:spcPct val="150000"/>
              </a:lnSpc>
              <a:buBlip>
                <a:blip r:embed="rId3"/>
              </a:buBlip>
            </a:pPr>
            <a:r>
              <a:rPr lang="en-US" sz="2400" dirty="0" smtClean="0"/>
              <a:t>Incorporate ECCENTRIC &amp; ISOMETRICS </a:t>
            </a:r>
          </a:p>
          <a:p>
            <a:pPr marL="457200" indent="-457200">
              <a:lnSpc>
                <a:spcPct val="150000"/>
              </a:lnSpc>
              <a:buBlip>
                <a:blip r:embed="rId3"/>
              </a:buBlip>
            </a:pPr>
            <a:r>
              <a:rPr lang="en-US" sz="2400" dirty="0" smtClean="0"/>
              <a:t>Train in all 3 PLANES OF MOTION </a:t>
            </a:r>
          </a:p>
          <a:p>
            <a:pPr marL="457200" indent="-457200">
              <a:lnSpc>
                <a:spcPct val="150000"/>
              </a:lnSpc>
              <a:buBlip>
                <a:blip r:embed="rId3"/>
              </a:buBlip>
            </a:pPr>
            <a:r>
              <a:rPr lang="en-US" sz="2400" dirty="0" smtClean="0"/>
              <a:t>Fuel your body for your energy expenditure</a:t>
            </a:r>
          </a:p>
        </p:txBody>
      </p:sp>
    </p:spTree>
    <p:extLst>
      <p:ext uri="{BB962C8B-B14F-4D97-AF65-F5344CB8AC3E}">
        <p14:creationId xmlns:p14="http://schemas.microsoft.com/office/powerpoint/2010/main" val="277500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729" y="115286"/>
            <a:ext cx="119789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latin typeface="Impact" panose="020B0806030902050204" pitchFamily="34" charset="0"/>
              </a:rPr>
              <a:t>STEP UP TO THE STARTING LINE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8729" y="1223282"/>
            <a:ext cx="11811224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Gaining education on the topic is a great start! </a:t>
            </a:r>
          </a:p>
          <a:p>
            <a:pPr algn="ctr"/>
            <a:r>
              <a:rPr lang="en-US" sz="2800" dirty="0" smtClean="0"/>
              <a:t>Any great strength program should include the following components…</a:t>
            </a:r>
          </a:p>
          <a:p>
            <a:pPr algn="ctr"/>
            <a:endParaRPr lang="en-US" sz="1000" dirty="0" smtClean="0"/>
          </a:p>
          <a:p>
            <a:pPr algn="ctr"/>
            <a:endParaRPr lang="en-US" sz="1000" dirty="0"/>
          </a:p>
          <a:p>
            <a:pPr algn="ctr"/>
            <a:endParaRPr lang="en-US" sz="1000" dirty="0" smtClean="0"/>
          </a:p>
          <a:p>
            <a:pPr marL="457200" indent="-457200">
              <a:buBlip>
                <a:blip r:embed="rId2"/>
              </a:buBlip>
            </a:pPr>
            <a:r>
              <a:rPr lang="en-US" sz="2800" b="1" dirty="0" smtClean="0">
                <a:solidFill>
                  <a:srgbClr val="0070C0"/>
                </a:solidFill>
              </a:rPr>
              <a:t>Warm Up </a:t>
            </a:r>
            <a:r>
              <a:rPr lang="en-US" sz="2800" dirty="0" smtClean="0"/>
              <a:t>– address soft tissue quality, joint mobility/stability, increase core temperature and activate the neuromuscular system (R.AM.P. System)</a:t>
            </a:r>
          </a:p>
          <a:p>
            <a:endParaRPr lang="en-US" sz="2800" dirty="0" smtClean="0"/>
          </a:p>
          <a:p>
            <a:pPr marL="457200" indent="-457200">
              <a:buBlip>
                <a:blip r:embed="rId2"/>
              </a:buBlip>
            </a:pPr>
            <a:r>
              <a:rPr lang="en-US" sz="2800" b="1" dirty="0" smtClean="0">
                <a:solidFill>
                  <a:srgbClr val="0070C0"/>
                </a:solidFill>
              </a:rPr>
              <a:t>Strength Work </a:t>
            </a:r>
            <a:r>
              <a:rPr lang="en-US" sz="2800" dirty="0" smtClean="0"/>
              <a:t>– include major muscle groups, the core and be 3-D minded. 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It should be designed with muscular balance and desired goal in mind…</a:t>
            </a:r>
          </a:p>
          <a:p>
            <a:r>
              <a:rPr lang="en-US" sz="2800" dirty="0"/>
              <a:t>	</a:t>
            </a:r>
            <a:r>
              <a:rPr lang="en-US" sz="2800" i="1" dirty="0" smtClean="0"/>
              <a:t>3 sets of 6-8 repetitions of 6-8 supersetted exercises is a good place to begin.</a:t>
            </a:r>
          </a:p>
          <a:p>
            <a:endParaRPr lang="en-US" sz="2800" dirty="0"/>
          </a:p>
          <a:p>
            <a:pPr marL="457200" indent="-457200">
              <a:buBlip>
                <a:blip r:embed="rId2"/>
              </a:buBlip>
            </a:pPr>
            <a:r>
              <a:rPr lang="en-US" sz="2800" b="1" dirty="0" smtClean="0">
                <a:solidFill>
                  <a:srgbClr val="0070C0"/>
                </a:solidFill>
              </a:rPr>
              <a:t>Cool Down </a:t>
            </a:r>
            <a:r>
              <a:rPr lang="en-US" sz="2800" dirty="0" smtClean="0"/>
              <a:t>– incorporate flexibility, mental rehearsal/visualization</a:t>
            </a:r>
          </a:p>
        </p:txBody>
      </p:sp>
    </p:spTree>
    <p:extLst>
      <p:ext uri="{BB962C8B-B14F-4D97-AF65-F5344CB8AC3E}">
        <p14:creationId xmlns:p14="http://schemas.microsoft.com/office/powerpoint/2010/main" val="332542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089" y="98612"/>
            <a:ext cx="119789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Impact" panose="020B0806030902050204" pitchFamily="34" charset="0"/>
              </a:rPr>
              <a:t>DESIGN YOURSELF STRONG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3089" y="1114275"/>
            <a:ext cx="11787322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</a:rPr>
              <a:t>Let’s build your own strength training program!</a:t>
            </a:r>
          </a:p>
          <a:p>
            <a:pPr algn="ctr"/>
            <a:endParaRPr lang="en-US" sz="1000" b="1" dirty="0" smtClean="0">
              <a:solidFill>
                <a:srgbClr val="0070C0"/>
              </a:solidFill>
            </a:endParaRPr>
          </a:p>
          <a:p>
            <a:pPr marL="457200" indent="-457200">
              <a:lnSpc>
                <a:spcPct val="150000"/>
              </a:lnSpc>
              <a:buBlip>
                <a:blip r:embed="rId2"/>
              </a:buBlip>
            </a:pPr>
            <a:r>
              <a:rPr lang="en-US" sz="2800" dirty="0" smtClean="0"/>
              <a:t>Identify what equipment you have at home or what you can repurpose! </a:t>
            </a:r>
          </a:p>
          <a:p>
            <a:pPr marL="457200" indent="-457200">
              <a:lnSpc>
                <a:spcPct val="150000"/>
              </a:lnSpc>
              <a:buBlip>
                <a:blip r:embed="rId2"/>
              </a:buBlip>
            </a:pPr>
            <a:r>
              <a:rPr lang="en-US" sz="2800" dirty="0" smtClean="0"/>
              <a:t>Pick 3-5 mobility/stability drills for your warm up!</a:t>
            </a:r>
          </a:p>
          <a:p>
            <a:pPr marL="457200" indent="-457200">
              <a:lnSpc>
                <a:spcPct val="150000"/>
              </a:lnSpc>
              <a:buBlip>
                <a:blip r:embed="rId2"/>
              </a:buBlip>
            </a:pPr>
            <a:r>
              <a:rPr lang="en-US" sz="2800" dirty="0" smtClean="0"/>
              <a:t>Build your program to reflect muscular balance:</a:t>
            </a:r>
            <a:endParaRPr lang="en-US" sz="2800" dirty="0"/>
          </a:p>
          <a:p>
            <a:r>
              <a:rPr lang="en-US" sz="2800" dirty="0" smtClean="0"/>
              <a:t>	- Upper Body Pull + Lower Body Push</a:t>
            </a:r>
            <a:endParaRPr lang="en-US" sz="2800" dirty="0"/>
          </a:p>
          <a:p>
            <a:r>
              <a:rPr lang="en-US" sz="2800" dirty="0" smtClean="0"/>
              <a:t>	- Upper Body Push + Lower Body Pull</a:t>
            </a:r>
          </a:p>
          <a:p>
            <a:r>
              <a:rPr lang="en-US" sz="2800" dirty="0" smtClean="0"/>
              <a:t>	- Anti-Flexion/Extension + Anti-Rotation </a:t>
            </a:r>
          </a:p>
          <a:p>
            <a:endParaRPr lang="en-US" sz="2800" dirty="0"/>
          </a:p>
          <a:p>
            <a:endParaRPr lang="en-US" sz="28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3554" y="2599796"/>
            <a:ext cx="3718446" cy="371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12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729" y="115286"/>
            <a:ext cx="119789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Impact" panose="020B0806030902050204" pitchFamily="34" charset="0"/>
              </a:rPr>
              <a:t>COACH K’S TOP 6 @ HOME EXERCISES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8729" y="1223282"/>
            <a:ext cx="1181122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</a:rPr>
              <a:t>Here are my go-to exercises for building strong athletes…</a:t>
            </a:r>
            <a:endParaRPr lang="en-US" sz="1000" b="1" dirty="0">
              <a:solidFill>
                <a:srgbClr val="0070C0"/>
              </a:solidFill>
            </a:endParaRPr>
          </a:p>
          <a:p>
            <a:pPr algn="ctr"/>
            <a:endParaRPr lang="en-US" sz="1000" dirty="0" smtClean="0"/>
          </a:p>
          <a:p>
            <a:pPr algn="ctr"/>
            <a:endParaRPr lang="en-US" sz="1000" dirty="0" smtClean="0"/>
          </a:p>
          <a:p>
            <a:pPr marL="457200" indent="-457200">
              <a:buBlip>
                <a:blip r:embed="rId2"/>
              </a:buBlip>
            </a:pPr>
            <a:r>
              <a:rPr lang="en-US" sz="2400" dirty="0" smtClean="0">
                <a:solidFill>
                  <a:srgbClr val="0070C0"/>
                </a:solidFill>
              </a:rPr>
              <a:t>UPPER BODY PULL: </a:t>
            </a:r>
            <a:r>
              <a:rPr lang="en-US" sz="2400" u="sng" dirty="0" smtClean="0"/>
              <a:t>Rows</a:t>
            </a:r>
            <a:r>
              <a:rPr lang="en-US" sz="2400" dirty="0" smtClean="0"/>
              <a:t> – Shoulder/Core Stability and Upper Back Strength </a:t>
            </a:r>
          </a:p>
          <a:p>
            <a:endParaRPr lang="en-US" sz="2400" dirty="0" smtClean="0"/>
          </a:p>
          <a:p>
            <a:pPr marL="457200" indent="-457200">
              <a:buBlip>
                <a:blip r:embed="rId2"/>
              </a:buBlip>
            </a:pPr>
            <a:r>
              <a:rPr lang="en-US" sz="2400" dirty="0" smtClean="0">
                <a:solidFill>
                  <a:srgbClr val="0070C0"/>
                </a:solidFill>
              </a:rPr>
              <a:t>ANTI-ROTATION: </a:t>
            </a:r>
            <a:r>
              <a:rPr lang="en-US" sz="2400" u="sng" dirty="0" smtClean="0"/>
              <a:t>Bird Dogs/Deadbugs</a:t>
            </a:r>
            <a:r>
              <a:rPr lang="en-US" sz="2400" dirty="0" smtClean="0"/>
              <a:t>  – Stance Leg Stabilization and Core Control </a:t>
            </a:r>
          </a:p>
          <a:p>
            <a:endParaRPr lang="en-US" sz="2400" dirty="0" smtClean="0"/>
          </a:p>
          <a:p>
            <a:pPr marL="457200" indent="-457200">
              <a:buBlip>
                <a:blip r:embed="rId2"/>
              </a:buBlip>
            </a:pPr>
            <a:r>
              <a:rPr lang="en-US" sz="2400" dirty="0" smtClean="0">
                <a:solidFill>
                  <a:srgbClr val="0070C0"/>
                </a:solidFill>
              </a:rPr>
              <a:t>LOWER BODY PRESS: </a:t>
            </a:r>
            <a:r>
              <a:rPr lang="en-US" sz="2400" u="sng" dirty="0" smtClean="0"/>
              <a:t>Goblet Squats </a:t>
            </a:r>
            <a:r>
              <a:rPr lang="en-US" sz="2400" dirty="0" smtClean="0"/>
              <a:t>– Quadriceps, Glute and Anterior Core Activation</a:t>
            </a:r>
          </a:p>
          <a:p>
            <a:endParaRPr lang="en-US" sz="2400" dirty="0"/>
          </a:p>
          <a:p>
            <a:pPr marL="457200" indent="-457200">
              <a:buBlip>
                <a:blip r:embed="rId2"/>
              </a:buBlip>
            </a:pPr>
            <a:r>
              <a:rPr lang="en-US" sz="2400" dirty="0" smtClean="0">
                <a:solidFill>
                  <a:srgbClr val="0070C0"/>
                </a:solidFill>
              </a:rPr>
              <a:t>LOCOMOTION: </a:t>
            </a:r>
            <a:r>
              <a:rPr lang="en-US" sz="2400" u="sng" dirty="0" smtClean="0"/>
              <a:t>Farmer Carry </a:t>
            </a:r>
            <a:r>
              <a:rPr lang="en-US" sz="2400" dirty="0" smtClean="0"/>
              <a:t>– Lateral Core Activation </a:t>
            </a:r>
          </a:p>
          <a:p>
            <a:endParaRPr lang="en-US" sz="2400" dirty="0" smtClean="0"/>
          </a:p>
          <a:p>
            <a:pPr marL="457200" indent="-457200">
              <a:buBlip>
                <a:blip r:embed="rId2"/>
              </a:buBlip>
            </a:pPr>
            <a:r>
              <a:rPr lang="en-US" sz="2400" dirty="0" smtClean="0">
                <a:solidFill>
                  <a:srgbClr val="0070C0"/>
                </a:solidFill>
              </a:rPr>
              <a:t>UPPER BODY PUSH: </a:t>
            </a:r>
            <a:r>
              <a:rPr lang="en-US" sz="2400" u="sng" dirty="0" smtClean="0"/>
              <a:t>Push Up Variations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smtClean="0"/>
              <a:t>– Neutral Spine and Pelvic Stabilization</a:t>
            </a:r>
          </a:p>
          <a:p>
            <a:r>
              <a:rPr lang="en-US" sz="2400" dirty="0" smtClean="0"/>
              <a:t> </a:t>
            </a:r>
          </a:p>
          <a:p>
            <a:pPr marL="457200" indent="-457200">
              <a:buBlip>
                <a:blip r:embed="rId2"/>
              </a:buBlip>
            </a:pPr>
            <a:r>
              <a:rPr lang="en-US" sz="2400" dirty="0" smtClean="0">
                <a:solidFill>
                  <a:srgbClr val="0070C0"/>
                </a:solidFill>
              </a:rPr>
              <a:t>LOWER BODY PULL: </a:t>
            </a:r>
            <a:r>
              <a:rPr lang="en-US" sz="2400" u="sng" dirty="0" smtClean="0"/>
              <a:t>Romanian Deadlifts</a:t>
            </a:r>
            <a:r>
              <a:rPr lang="en-US" sz="2400" dirty="0" smtClean="0"/>
              <a:t> – Hamstrings and Posterior Chain Activation 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370410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622" y="368450"/>
            <a:ext cx="7328027" cy="61026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836" y="1779623"/>
            <a:ext cx="2616200" cy="2616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405690" y="2313901"/>
            <a:ext cx="4212099" cy="168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4233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55" y="175491"/>
            <a:ext cx="8552871" cy="600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755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909" y="92363"/>
            <a:ext cx="7974587" cy="614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6691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491" y="175491"/>
            <a:ext cx="7878618" cy="605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830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927" y="1632720"/>
            <a:ext cx="3768685" cy="39003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9927" y="97248"/>
            <a:ext cx="114169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latin typeface="Impact" panose="020B0806030902050204" pitchFamily="34" charset="0"/>
              </a:rPr>
              <a:t>THANK YOU FOR BEING HERE!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1021" y="1766070"/>
            <a:ext cx="3851077" cy="37669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35" b="73869" l="9799" r="89950">
                        <a14:foregroundMark x1="45729" y1="41457" x2="45729" y2="41457"/>
                        <a14:foregroundMark x1="63065" y1="71608" x2="63065" y2="71608"/>
                        <a14:foregroundMark x1="35427" y1="71608" x2="35427" y2="71608"/>
                        <a14:foregroundMark x1="56030" y1="39447" x2="56030" y2="39447"/>
                        <a14:backgroundMark x1="19347" y1="71357" x2="19347" y2="71357"/>
                        <a14:backgroundMark x1="43970" y1="72613" x2="43970" y2="72613"/>
                        <a14:backgroundMark x1="52261" y1="72613" x2="52261" y2="72613"/>
                      </a14:backgroundRemoval>
                    </a14:imgEffect>
                  </a14:imgLayer>
                </a14:imgProps>
              </a:ext>
            </a:extLst>
          </a:blip>
          <a:srcRect b="25880"/>
          <a:stretch/>
        </p:blipFill>
        <p:spPr>
          <a:xfrm>
            <a:off x="7829551" y="1476376"/>
            <a:ext cx="4438650" cy="394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97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089" y="98612"/>
            <a:ext cx="119789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atin typeface="Impact" panose="020B0806030902050204" pitchFamily="34" charset="0"/>
              </a:rPr>
              <a:t>NOR’EASTER STRENGTH &amp; CONDITIONING ATHLETE RESOURCES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3473" y="4511040"/>
            <a:ext cx="4197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Impact" panose="020B0806030902050204" pitchFamily="34" charset="0"/>
              </a:rPr>
              <a:t>noreaster_strength </a:t>
            </a:r>
            <a:endParaRPr lang="en-US" sz="3600" dirty="0">
              <a:latin typeface="Impact" panose="020B080603090205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473" y="2360067"/>
            <a:ext cx="3841024" cy="21509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2218" y="2399640"/>
            <a:ext cx="3280819" cy="15646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59680" y="4511040"/>
            <a:ext cx="6905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Impact" panose="020B0806030902050204" pitchFamily="34" charset="0"/>
              </a:rPr>
              <a:t>Nor’easter Strength &amp; Conditioning </a:t>
            </a:r>
            <a:endParaRPr lang="en-US" sz="3600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4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089" y="338991"/>
            <a:ext cx="119789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atin typeface="Impact" panose="020B0806030902050204" pitchFamily="34" charset="0"/>
              </a:rPr>
              <a:t>MAKE YOUR HOME YOUR GYM!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6004" y="1262321"/>
            <a:ext cx="11787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Email: </a:t>
            </a:r>
            <a:r>
              <a:rPr lang="en-US" sz="2800" dirty="0" smtClean="0">
                <a:hlinkClick r:id="rId2"/>
              </a:rPr>
              <a:t>llibby2@une.edu</a:t>
            </a:r>
            <a:r>
              <a:rPr lang="en-US" sz="2800" dirty="0" smtClean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4021" y="2115128"/>
            <a:ext cx="6273235" cy="341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829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70145" y="51515"/>
            <a:ext cx="73500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latin typeface="Impact" panose="020B0806030902050204" pitchFamily="34" charset="0"/>
              </a:rPr>
              <a:t>WALKING THE WALK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041" y="2745885"/>
            <a:ext cx="2266089" cy="21056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5267560"/>
            <a:ext cx="4804640" cy="8969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6154" y="1958764"/>
            <a:ext cx="5589037" cy="30422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49" y="1280235"/>
            <a:ext cx="3269675" cy="13058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4518" y="3211402"/>
            <a:ext cx="2398817" cy="9871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744" y="1142008"/>
            <a:ext cx="4432919" cy="14724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9744" y="4994565"/>
            <a:ext cx="4255352" cy="110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721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927" y="97248"/>
            <a:ext cx="114169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latin typeface="Impact" panose="020B0806030902050204" pitchFamily="34" charset="0"/>
              </a:rPr>
              <a:t>WHAT’S ON OUR RADAR TODAY?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325" y="1597781"/>
            <a:ext cx="6032972" cy="43913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9965" y="1323703"/>
            <a:ext cx="572153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/>
          </a:p>
          <a:p>
            <a:pPr marL="342900" indent="-342900">
              <a:buBlip>
                <a:blip r:embed="rId3"/>
              </a:buBlip>
            </a:pPr>
            <a:r>
              <a:rPr lang="en-US" sz="2400" dirty="0" smtClean="0"/>
              <a:t>Quick Review of Athlete Anatomy </a:t>
            </a:r>
          </a:p>
          <a:p>
            <a:endParaRPr lang="en-US" sz="2400" dirty="0" smtClean="0"/>
          </a:p>
          <a:p>
            <a:pPr marL="342900" indent="-342900">
              <a:buBlip>
                <a:blip r:embed="rId3"/>
              </a:buBlip>
            </a:pPr>
            <a:r>
              <a:rPr lang="en-US" sz="2400" dirty="0" smtClean="0"/>
              <a:t>Benefits of Strength Training </a:t>
            </a:r>
          </a:p>
          <a:p>
            <a:endParaRPr lang="en-US" sz="2400" dirty="0" smtClean="0"/>
          </a:p>
          <a:p>
            <a:pPr marL="342900" indent="-342900">
              <a:buBlip>
                <a:blip r:embed="rId3"/>
              </a:buBlip>
            </a:pPr>
            <a:r>
              <a:rPr lang="en-US" sz="2400" dirty="0" smtClean="0"/>
              <a:t>Overcoming Barriers to Strength Training</a:t>
            </a:r>
          </a:p>
          <a:p>
            <a:pPr marL="342900" indent="-342900">
              <a:buBlip>
                <a:blip r:embed="rId3"/>
              </a:buBlip>
            </a:pPr>
            <a:endParaRPr lang="en-US" sz="2400" dirty="0"/>
          </a:p>
          <a:p>
            <a:pPr marL="342900" indent="-342900">
              <a:buBlip>
                <a:blip r:embed="rId3"/>
              </a:buBlip>
            </a:pPr>
            <a:r>
              <a:rPr lang="en-US" sz="2400" dirty="0" smtClean="0"/>
              <a:t>Quick Movement Assessments </a:t>
            </a:r>
          </a:p>
          <a:p>
            <a:endParaRPr lang="en-US" sz="2400" dirty="0" smtClean="0"/>
          </a:p>
          <a:p>
            <a:pPr marL="342900" indent="-342900">
              <a:buBlip>
                <a:blip r:embed="rId3"/>
              </a:buBlip>
            </a:pPr>
            <a:r>
              <a:rPr lang="en-US" sz="2400" dirty="0" smtClean="0"/>
              <a:t>Designing a Strength Program</a:t>
            </a:r>
          </a:p>
          <a:p>
            <a:endParaRPr lang="en-US" sz="2400" dirty="0" smtClean="0"/>
          </a:p>
          <a:p>
            <a:pPr marL="342900" indent="-342900">
              <a:buBlip>
                <a:blip r:embed="rId3"/>
              </a:buBlip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71375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1553" y="90772"/>
            <a:ext cx="113559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latin typeface="Impact" panose="020B0806030902050204" pitchFamily="34" charset="0"/>
              </a:rPr>
              <a:t>THE ANATOMY OF AN ATHLETE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386022" y="1428105"/>
            <a:ext cx="3571875" cy="4762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574580" y="4029299"/>
            <a:ext cx="4303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Hamstrings = PULL/PELVIC STABILITY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914676" y="4142539"/>
            <a:ext cx="2011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Quadriceps = PUSH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750630" y="5140135"/>
            <a:ext cx="4066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Gastrocnemius + Soleus = PROPULSION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667544" y="3440023"/>
            <a:ext cx="2647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Glutes = HIP EXTENSION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9558" y="2106202"/>
            <a:ext cx="5523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Core = STABILIZATION, BREATHING, ENERGY TRANSFER… 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612072" y="2567867"/>
            <a:ext cx="3319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Upper Body = ENERGY CREATION 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490787" y="2057847"/>
            <a:ext cx="3875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Shoulder Girdle = RECIPROCAL MOTION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289618" y="3440023"/>
            <a:ext cx="2609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Hip Flexors = KNEE DRIVE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17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33002" y="19972"/>
            <a:ext cx="86650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latin typeface="Impact" panose="020B0806030902050204" pitchFamily="34" charset="0"/>
              </a:rPr>
              <a:t>STACK UP FOR SUCCESS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69"/>
          <a:stretch/>
        </p:blipFill>
        <p:spPr>
          <a:xfrm>
            <a:off x="4946468" y="1777296"/>
            <a:ext cx="6270171" cy="43703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" y="1239233"/>
            <a:ext cx="4506685" cy="49412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9383" y="1297578"/>
            <a:ext cx="6278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                       SAGITTAL                 FRONTAL          TRANSVERSE</a:t>
            </a:r>
            <a:endParaRPr lang="en-US" b="1" dirty="0">
              <a:solidFill>
                <a:srgbClr val="0070C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6627223" y="1863634"/>
            <a:ext cx="43543" cy="4032069"/>
          </a:xfrm>
          <a:prstGeom prst="line">
            <a:avLst/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412480" y="1777296"/>
            <a:ext cx="17418" cy="4251261"/>
          </a:xfrm>
          <a:prstGeom prst="line">
            <a:avLst/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Curved Left Arrow 12"/>
          <p:cNvSpPr/>
          <p:nvPr/>
        </p:nvSpPr>
        <p:spPr>
          <a:xfrm>
            <a:off x="9326881" y="3466011"/>
            <a:ext cx="1280160" cy="243840"/>
          </a:xfrm>
          <a:prstGeom prst="curvedLeftArrow">
            <a:avLst>
              <a:gd name="adj1" fmla="val 25000"/>
              <a:gd name="adj2" fmla="val 50000"/>
              <a:gd name="adj3" fmla="val 89286"/>
            </a:avLst>
          </a:prstGeom>
          <a:solidFill>
            <a:srgbClr val="0070C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11583" y="3204401"/>
            <a:ext cx="8447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COG</a:t>
            </a:r>
            <a:endParaRPr lang="en-US" sz="11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7138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8047" y="63515"/>
            <a:ext cx="117217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latin typeface="Impact" panose="020B0806030902050204" pitchFamily="34" charset="0"/>
              </a:rPr>
              <a:t>COACH K’S SOAP BOX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82353" y="1512223"/>
            <a:ext cx="722762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MOVEMENT QUALITY + STRENGTH = </a:t>
            </a:r>
          </a:p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HEALTHY, HIGH-PERFORMING ATHLETES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 smtClean="0"/>
              <a:t>If you OWN a movement pattern and you GAIN strength to support it, you will PLAY/RUN efficiently and safely! 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 smtClean="0"/>
              <a:t>TRY not to lay dysfunction on top of poor movement mechanics…it becomes a self-fulfilling prophecy. 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 smtClean="0"/>
              <a:t>Incorporate ASSESSMENT of movement quality into your plan for the best individual results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1968137" y="2007354"/>
            <a:ext cx="531223" cy="953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clrChange>
              <a:clrFrom>
                <a:srgbClr val="F3FFFF"/>
              </a:clrFrom>
              <a:clrTo>
                <a:srgbClr val="F3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3824576"/>
            <a:ext cx="3278220" cy="23200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40" b="81910" l="9799" r="89950">
                        <a14:foregroundMark x1="49246" y1="38945" x2="49246" y2="38945"/>
                        <a14:foregroundMark x1="42965" y1="39698" x2="42965" y2="39698"/>
                        <a14:foregroundMark x1="50000" y1="42462" x2="50000" y2="42462"/>
                        <a14:foregroundMark x1="44975" y1="41709" x2="44975" y2="41709"/>
                        <a14:foregroundMark x1="46482" y1="41457" x2="46482" y2="41457"/>
                        <a14:foregroundMark x1="46985" y1="41960" x2="46985" y2="41960"/>
                        <a14:foregroundMark x1="46985" y1="41960" x2="46985" y2="41960"/>
                        <a14:foregroundMark x1="46985" y1="41960" x2="46985" y2="41960"/>
                        <a14:foregroundMark x1="46985" y1="41960" x2="46985" y2="41960"/>
                        <a14:foregroundMark x1="47236" y1="42965" x2="47236" y2="42965"/>
                        <a14:foregroundMark x1="50754" y1="42965" x2="50754" y2="42965"/>
                        <a14:foregroundMark x1="51508" y1="42714" x2="51508" y2="42714"/>
                        <a14:foregroundMark x1="54774" y1="39950" x2="54774" y2="39950"/>
                        <a14:foregroundMark x1="54774" y1="39950" x2="54774" y2="39950"/>
                        <a14:foregroundMark x1="54774" y1="39950" x2="55528" y2="40452"/>
                        <a14:foregroundMark x1="47236" y1="40704" x2="47236" y2="40704"/>
                        <a14:foregroundMark x1="47236" y1="40704" x2="47236" y2="40704"/>
                        <a14:foregroundMark x1="56030" y1="38442" x2="56030" y2="38442"/>
                        <a14:foregroundMark x1="47236" y1="36181" x2="47236" y2="36181"/>
                        <a14:foregroundMark x1="49497" y1="43216" x2="49497" y2="43216"/>
                        <a14:foregroundMark x1="47739" y1="43216" x2="47739" y2="43216"/>
                        <a14:backgroundMark x1="55528" y1="88442" x2="55528" y2="88442"/>
                        <a14:backgroundMark x1="49497" y1="85427" x2="49497" y2="85427"/>
                        <a14:backgroundMark x1="49497" y1="85427" x2="49497" y2="85427"/>
                        <a14:backgroundMark x1="49497" y1="85427" x2="49497" y2="85427"/>
                        <a14:backgroundMark x1="49497" y1="85427" x2="49497" y2="85427"/>
                        <a14:backgroundMark x1="49497" y1="85427" x2="49497" y2="85427"/>
                        <a14:backgroundMark x1="49497" y1="90704" x2="49497" y2="90704"/>
                        <a14:backgroundMark x1="49497" y1="90704" x2="49497" y2="90704"/>
                        <a14:backgroundMark x1="49497" y1="90704" x2="49497" y2="90704"/>
                        <a14:backgroundMark x1="49497" y1="90704" x2="49246" y2="89447"/>
                        <a14:backgroundMark x1="42714" y1="87688" x2="42714" y2="87688"/>
                        <a14:backgroundMark x1="42714" y1="87688" x2="42714" y2="87688"/>
                        <a14:backgroundMark x1="58040" y1="84171" x2="58040" y2="84171"/>
                        <a14:backgroundMark x1="63819" y1="81658" x2="63819" y2="81658"/>
                        <a14:backgroundMark x1="63819" y1="81658" x2="63819" y2="81658"/>
                        <a14:backgroundMark x1="63819" y1="81658" x2="63819" y2="81658"/>
                        <a14:backgroundMark x1="63819" y1="81658" x2="63819" y2="81658"/>
                        <a14:backgroundMark x1="64070" y1="91206" x2="64070" y2="91206"/>
                        <a14:backgroundMark x1="64070" y1="91206" x2="64070" y2="91206"/>
                        <a14:backgroundMark x1="64070" y1="91206" x2="64070" y2="91206"/>
                        <a14:backgroundMark x1="61307" y1="80151" x2="61307" y2="80151"/>
                        <a14:backgroundMark x1="66332" y1="80402" x2="66332" y2="80402"/>
                        <a14:backgroundMark x1="52764" y1="80402" x2="52764" y2="80402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18108"/>
          <a:stretch/>
        </p:blipFill>
        <p:spPr>
          <a:xfrm flipH="1">
            <a:off x="667420" y="1103868"/>
            <a:ext cx="3929176" cy="321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3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7175" y="139715"/>
            <a:ext cx="117217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latin typeface="Impact" panose="020B0806030902050204" pitchFamily="34" charset="0"/>
              </a:rPr>
              <a:t>LEVERAGING THE WEIGHT ROOM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7175" y="1477306"/>
            <a:ext cx="11552781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</a:rPr>
              <a:t>Strength Training is an excellent way to improve </a:t>
            </a:r>
          </a:p>
          <a:p>
            <a:pPr algn="ctr"/>
            <a:r>
              <a:rPr lang="en-US" sz="2800" b="1" dirty="0" smtClean="0">
                <a:solidFill>
                  <a:srgbClr val="0070C0"/>
                </a:solidFill>
              </a:rPr>
              <a:t>every facet of your performance…</a:t>
            </a:r>
          </a:p>
          <a:p>
            <a:pPr algn="ctr"/>
            <a:endParaRPr lang="en-US" sz="1000" dirty="0"/>
          </a:p>
          <a:p>
            <a:pPr algn="ctr"/>
            <a:endParaRPr lang="en-US" sz="1000" dirty="0" smtClean="0"/>
          </a:p>
          <a:p>
            <a:pPr marL="457200" indent="-457200">
              <a:lnSpc>
                <a:spcPct val="150000"/>
              </a:lnSpc>
              <a:buBlip>
                <a:blip r:embed="rId2"/>
              </a:buBlip>
            </a:pPr>
            <a:r>
              <a:rPr lang="en-US" sz="2400" dirty="0" smtClean="0"/>
              <a:t>Prevent over-use/repetitive stress injuries related to running</a:t>
            </a:r>
          </a:p>
          <a:p>
            <a:pPr marL="457200" indent="-457200">
              <a:lnSpc>
                <a:spcPct val="150000"/>
              </a:lnSpc>
              <a:buBlip>
                <a:blip r:embed="rId2"/>
              </a:buBlip>
            </a:pPr>
            <a:r>
              <a:rPr lang="en-US" sz="2400" dirty="0" smtClean="0"/>
              <a:t>Improve energy use and neuromuscular efficiency</a:t>
            </a:r>
          </a:p>
          <a:p>
            <a:pPr marL="457200" indent="-457200">
              <a:lnSpc>
                <a:spcPct val="150000"/>
              </a:lnSpc>
              <a:buBlip>
                <a:blip r:embed="rId2"/>
              </a:buBlip>
            </a:pPr>
            <a:r>
              <a:rPr lang="en-US" sz="2400" dirty="0" smtClean="0"/>
              <a:t>Boost bone density, cardiovascular and mental health</a:t>
            </a:r>
          </a:p>
          <a:p>
            <a:pPr marL="457200" indent="-457200">
              <a:lnSpc>
                <a:spcPct val="150000"/>
              </a:lnSpc>
              <a:buBlip>
                <a:blip r:embed="rId2"/>
              </a:buBlip>
            </a:pPr>
            <a:r>
              <a:rPr lang="en-US" sz="2400" dirty="0" smtClean="0"/>
              <a:t>Increase overall muscular endurance and fitness</a:t>
            </a:r>
          </a:p>
          <a:p>
            <a:pPr marL="457200" indent="-457200">
              <a:lnSpc>
                <a:spcPct val="150000"/>
              </a:lnSpc>
              <a:buBlip>
                <a:blip r:embed="rId2"/>
              </a:buBlip>
            </a:pPr>
            <a:r>
              <a:rPr lang="en-US" sz="2400" dirty="0" smtClean="0"/>
              <a:t>Clear up nagging injuries</a:t>
            </a:r>
          </a:p>
          <a:p>
            <a:pPr marL="457200" indent="-457200">
              <a:buBlip>
                <a:blip r:embed="rId2"/>
              </a:buBlip>
            </a:pP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63" r="3904"/>
          <a:stretch/>
        </p:blipFill>
        <p:spPr>
          <a:xfrm>
            <a:off x="7863840" y="2609986"/>
            <a:ext cx="3813811" cy="339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25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729" y="115286"/>
            <a:ext cx="119789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latin typeface="Impact" panose="020B0806030902050204" pitchFamily="34" charset="0"/>
              </a:rPr>
              <a:t>LIFTING BARRIERS TO, WELL…LIFTING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8562" y="1476421"/>
            <a:ext cx="78775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</a:rPr>
              <a:t>Let’s debunk some common misconceptions about Strength Training &amp; </a:t>
            </a:r>
            <a:r>
              <a:rPr lang="en-US" sz="2800" b="1" dirty="0">
                <a:solidFill>
                  <a:srgbClr val="0070C0"/>
                </a:solidFill>
              </a:rPr>
              <a:t>R</a:t>
            </a:r>
            <a:r>
              <a:rPr lang="en-US" sz="2800" b="1" dirty="0" smtClean="0">
                <a:solidFill>
                  <a:srgbClr val="0070C0"/>
                </a:solidFill>
              </a:rPr>
              <a:t>unning…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2733" y="4311430"/>
            <a:ext cx="5737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“I </a:t>
            </a:r>
            <a:r>
              <a:rPr lang="en-US" sz="2400" dirty="0" smtClean="0"/>
              <a:t>don’t have enough time/access to a gym”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02733" y="2683667"/>
            <a:ext cx="7403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“</a:t>
            </a:r>
            <a:r>
              <a:rPr lang="en-US" sz="2400" dirty="0" smtClean="0"/>
              <a:t>Running/walking </a:t>
            </a:r>
            <a:r>
              <a:rPr lang="en-US" sz="2400" dirty="0"/>
              <a:t>is enough of a workout for my legs”</a:t>
            </a:r>
          </a:p>
        </p:txBody>
      </p:sp>
      <p:sp>
        <p:nvSpPr>
          <p:cNvPr id="9" name="Rectangle 8"/>
          <p:cNvSpPr/>
          <p:nvPr/>
        </p:nvSpPr>
        <p:spPr>
          <a:xfrm>
            <a:off x="309335" y="3541532"/>
            <a:ext cx="33475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“I already have an injury”</a:t>
            </a: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309335" y="5110963"/>
            <a:ext cx="62890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“I have no idea what exercises I should be doing”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2727" y="1613065"/>
            <a:ext cx="3546764" cy="434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54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2" grpId="0"/>
    </p:bld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1359</TotalTime>
  <Words>713</Words>
  <Application>Microsoft Office PowerPoint</Application>
  <PresentationFormat>Widescreen</PresentationFormat>
  <Paragraphs>117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Calibri</vt:lpstr>
      <vt:lpstr>Calibri Light</vt:lpstr>
      <vt:lpstr>Impact</vt:lpstr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Lyndie Kelley</dc:creator>
  <cp:lastModifiedBy>Lyndie Kelley</cp:lastModifiedBy>
  <cp:revision>139</cp:revision>
  <dcterms:created xsi:type="dcterms:W3CDTF">2018-07-08T16:35:24Z</dcterms:created>
  <dcterms:modified xsi:type="dcterms:W3CDTF">2021-01-28T14:06:12Z</dcterms:modified>
</cp:coreProperties>
</file>